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5qcXnB3E70NtYHrae0J2y2E+v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 Target="slides/slide1.xml"/><Relationship Id="rId19" Type="http://schemas.openxmlformats.org/officeDocument/2006/relationships/font" Target="fonts/Roboto-boldItalic.fntdata"/><Relationship Id="rId6" Type="http://schemas.openxmlformats.org/officeDocument/2006/relationships/slide" Target="slides/slide2.xml"/><Relationship Id="rId18"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33266861902754"/>
          <c:y val="0.16423178129763813"/>
          <c:w val="0.85065913070562271"/>
          <c:h val="0.66125119568416957"/>
        </c:manualLayout>
      </c:layout>
      <c:lineChart>
        <c:grouping val="standard"/>
        <c:varyColors val="0"/>
        <c:ser>
          <c:idx val="0"/>
          <c:order val="0"/>
          <c:tx>
            <c:strRef>
              <c:f>Sheet1!$D$3</c:f>
              <c:strCache>
                <c:ptCount val="1"/>
                <c:pt idx="0">
                  <c:v>HS Earnings</c:v>
                </c:pt>
              </c:strCache>
            </c:strRef>
          </c:tx>
          <c:spPr>
            <a:ln w="63500"/>
          </c:spPr>
          <c:marker>
            <c:symbol val="none"/>
          </c:marker>
          <c:cat>
            <c:strRef>
              <c:f>Sheet1!$C$3:$C$43</c:f>
              <c:strCache>
                <c:ptCount val="41"/>
                <c:pt idx="0">
                  <c:v>Years</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strCache>
            </c:strRef>
          </c:cat>
          <c:val>
            <c:numRef>
              <c:f>Sheet1!$D$4:$D$43</c:f>
              <c:numCache>
                <c:formatCode>"$"#,##0</c:formatCode>
                <c:ptCount val="40"/>
                <c:pt idx="0">
                  <c:v>35724</c:v>
                </c:pt>
                <c:pt idx="1">
                  <c:v>71448</c:v>
                </c:pt>
                <c:pt idx="2">
                  <c:v>107172</c:v>
                </c:pt>
                <c:pt idx="3">
                  <c:v>142896</c:v>
                </c:pt>
                <c:pt idx="4">
                  <c:v>178620</c:v>
                </c:pt>
                <c:pt idx="5">
                  <c:v>214344</c:v>
                </c:pt>
                <c:pt idx="6">
                  <c:v>250068</c:v>
                </c:pt>
                <c:pt idx="7">
                  <c:v>285792</c:v>
                </c:pt>
                <c:pt idx="8">
                  <c:v>321516</c:v>
                </c:pt>
                <c:pt idx="9">
                  <c:v>357240</c:v>
                </c:pt>
                <c:pt idx="10">
                  <c:v>392964</c:v>
                </c:pt>
                <c:pt idx="11">
                  <c:v>428688</c:v>
                </c:pt>
                <c:pt idx="12">
                  <c:v>464412</c:v>
                </c:pt>
                <c:pt idx="13">
                  <c:v>500136</c:v>
                </c:pt>
                <c:pt idx="14">
                  <c:v>535860</c:v>
                </c:pt>
                <c:pt idx="15">
                  <c:v>571584</c:v>
                </c:pt>
                <c:pt idx="16">
                  <c:v>607308</c:v>
                </c:pt>
                <c:pt idx="17">
                  <c:v>643032</c:v>
                </c:pt>
                <c:pt idx="18">
                  <c:v>678756</c:v>
                </c:pt>
                <c:pt idx="19">
                  <c:v>714480</c:v>
                </c:pt>
                <c:pt idx="20">
                  <c:v>750204</c:v>
                </c:pt>
                <c:pt idx="21">
                  <c:v>785928</c:v>
                </c:pt>
                <c:pt idx="22">
                  <c:v>821652</c:v>
                </c:pt>
                <c:pt idx="23">
                  <c:v>857376</c:v>
                </c:pt>
                <c:pt idx="24">
                  <c:v>893100</c:v>
                </c:pt>
                <c:pt idx="25">
                  <c:v>928824</c:v>
                </c:pt>
                <c:pt idx="26">
                  <c:v>964548</c:v>
                </c:pt>
                <c:pt idx="27">
                  <c:v>1000272</c:v>
                </c:pt>
                <c:pt idx="28">
                  <c:v>1035996</c:v>
                </c:pt>
                <c:pt idx="29">
                  <c:v>1071720</c:v>
                </c:pt>
                <c:pt idx="30">
                  <c:v>1107444</c:v>
                </c:pt>
                <c:pt idx="31">
                  <c:v>1143168</c:v>
                </c:pt>
                <c:pt idx="32">
                  <c:v>1178892</c:v>
                </c:pt>
                <c:pt idx="33">
                  <c:v>1214616</c:v>
                </c:pt>
                <c:pt idx="34">
                  <c:v>1250340</c:v>
                </c:pt>
                <c:pt idx="35">
                  <c:v>1286064</c:v>
                </c:pt>
                <c:pt idx="36">
                  <c:v>1321788</c:v>
                </c:pt>
                <c:pt idx="37">
                  <c:v>1357512</c:v>
                </c:pt>
                <c:pt idx="38">
                  <c:v>1393236</c:v>
                </c:pt>
                <c:pt idx="39">
                  <c:v>1428960</c:v>
                </c:pt>
              </c:numCache>
            </c:numRef>
          </c:val>
          <c:smooth val="0"/>
          <c:extLst>
            <c:ext xmlns:c16="http://schemas.microsoft.com/office/drawing/2014/chart" uri="{C3380CC4-5D6E-409C-BE32-E72D297353CC}">
              <c16:uniqueId val="{00000000-970F-4888-AE6C-663286D259B8}"/>
            </c:ext>
          </c:extLst>
        </c:ser>
        <c:ser>
          <c:idx val="1"/>
          <c:order val="1"/>
          <c:tx>
            <c:strRef>
              <c:f>Sheet1!$E$3</c:f>
              <c:strCache>
                <c:ptCount val="1"/>
                <c:pt idx="0">
                  <c:v>College Earnings</c:v>
                </c:pt>
              </c:strCache>
            </c:strRef>
          </c:tx>
          <c:spPr>
            <a:ln w="63500"/>
          </c:spPr>
          <c:marker>
            <c:symbol val="none"/>
          </c:marker>
          <c:cat>
            <c:strRef>
              <c:f>Sheet1!$C$3:$C$43</c:f>
              <c:strCache>
                <c:ptCount val="41"/>
                <c:pt idx="0">
                  <c:v>Years</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strCache>
            </c:strRef>
          </c:cat>
          <c:val>
            <c:numRef>
              <c:f>Sheet1!$E$4:$E$43</c:f>
              <c:numCache>
                <c:formatCode>"$"#,##0</c:formatCode>
                <c:ptCount val="40"/>
                <c:pt idx="0">
                  <c:v>-8250</c:v>
                </c:pt>
                <c:pt idx="1">
                  <c:v>-16500</c:v>
                </c:pt>
                <c:pt idx="2">
                  <c:v>-24750</c:v>
                </c:pt>
                <c:pt idx="3">
                  <c:v>-33000</c:v>
                </c:pt>
                <c:pt idx="4">
                  <c:v>26124</c:v>
                </c:pt>
                <c:pt idx="5">
                  <c:v>85248</c:v>
                </c:pt>
                <c:pt idx="6">
                  <c:v>144372</c:v>
                </c:pt>
                <c:pt idx="7">
                  <c:v>203496</c:v>
                </c:pt>
                <c:pt idx="8">
                  <c:v>262620</c:v>
                </c:pt>
                <c:pt idx="9">
                  <c:v>321744</c:v>
                </c:pt>
                <c:pt idx="10">
                  <c:v>380868</c:v>
                </c:pt>
                <c:pt idx="11">
                  <c:v>439992</c:v>
                </c:pt>
                <c:pt idx="12">
                  <c:v>499116</c:v>
                </c:pt>
                <c:pt idx="13">
                  <c:v>558240</c:v>
                </c:pt>
                <c:pt idx="14">
                  <c:v>617364</c:v>
                </c:pt>
                <c:pt idx="15">
                  <c:v>676488</c:v>
                </c:pt>
                <c:pt idx="16">
                  <c:v>735612</c:v>
                </c:pt>
                <c:pt idx="17">
                  <c:v>794736</c:v>
                </c:pt>
                <c:pt idx="18">
                  <c:v>853860</c:v>
                </c:pt>
                <c:pt idx="19">
                  <c:v>912984</c:v>
                </c:pt>
                <c:pt idx="20">
                  <c:v>972108</c:v>
                </c:pt>
                <c:pt idx="21">
                  <c:v>1031232</c:v>
                </c:pt>
                <c:pt idx="22">
                  <c:v>1090356</c:v>
                </c:pt>
                <c:pt idx="23">
                  <c:v>1149480</c:v>
                </c:pt>
                <c:pt idx="24">
                  <c:v>1208604</c:v>
                </c:pt>
                <c:pt idx="25">
                  <c:v>1267728</c:v>
                </c:pt>
                <c:pt idx="26">
                  <c:v>1326852</c:v>
                </c:pt>
                <c:pt idx="27">
                  <c:v>1385976</c:v>
                </c:pt>
                <c:pt idx="28">
                  <c:v>1445100</c:v>
                </c:pt>
                <c:pt idx="29">
                  <c:v>1504224</c:v>
                </c:pt>
                <c:pt idx="30">
                  <c:v>1563348</c:v>
                </c:pt>
                <c:pt idx="31">
                  <c:v>1622472</c:v>
                </c:pt>
                <c:pt idx="32">
                  <c:v>1681596</c:v>
                </c:pt>
                <c:pt idx="33">
                  <c:v>1740720</c:v>
                </c:pt>
                <c:pt idx="34">
                  <c:v>1799844</c:v>
                </c:pt>
                <c:pt idx="35">
                  <c:v>1858968</c:v>
                </c:pt>
                <c:pt idx="36">
                  <c:v>1918092</c:v>
                </c:pt>
                <c:pt idx="37">
                  <c:v>1977216</c:v>
                </c:pt>
                <c:pt idx="38">
                  <c:v>2036340</c:v>
                </c:pt>
                <c:pt idx="39">
                  <c:v>2095464</c:v>
                </c:pt>
              </c:numCache>
            </c:numRef>
          </c:val>
          <c:smooth val="0"/>
          <c:extLst>
            <c:ext xmlns:c16="http://schemas.microsoft.com/office/drawing/2014/chart" uri="{C3380CC4-5D6E-409C-BE32-E72D297353CC}">
              <c16:uniqueId val="{00000001-970F-4888-AE6C-663286D259B8}"/>
            </c:ext>
          </c:extLst>
        </c:ser>
        <c:dLbls>
          <c:showLegendKey val="0"/>
          <c:showVal val="0"/>
          <c:showCatName val="0"/>
          <c:showSerName val="0"/>
          <c:showPercent val="0"/>
          <c:showBubbleSize val="0"/>
        </c:dLbls>
        <c:smooth val="0"/>
        <c:axId val="131269760"/>
        <c:axId val="131271296"/>
      </c:lineChart>
      <c:catAx>
        <c:axId val="131269760"/>
        <c:scaling>
          <c:orientation val="minMax"/>
        </c:scaling>
        <c:delete val="0"/>
        <c:axPos val="b"/>
        <c:majorGridlines/>
        <c:minorGridlines/>
        <c:numFmt formatCode="General" sourceLinked="0"/>
        <c:majorTickMark val="out"/>
        <c:minorTickMark val="none"/>
        <c:tickLblPos val="nextTo"/>
        <c:spPr>
          <a:ln>
            <a:noFill/>
          </a:ln>
        </c:spPr>
        <c:txPr>
          <a:bodyPr rot="0" vert="horz"/>
          <a:lstStyle/>
          <a:p>
            <a:pPr>
              <a:defRPr sz="1600"/>
            </a:pPr>
            <a:endParaRPr lang="en-US"/>
          </a:p>
        </c:txPr>
        <c:crossAx val="131271296"/>
        <c:crosses val="autoZero"/>
        <c:auto val="1"/>
        <c:lblAlgn val="ctr"/>
        <c:lblOffset val="150"/>
        <c:tickLblSkip val="5"/>
        <c:tickMarkSkip val="5"/>
        <c:noMultiLvlLbl val="0"/>
      </c:catAx>
      <c:valAx>
        <c:axId val="131271296"/>
        <c:scaling>
          <c:orientation val="minMax"/>
          <c:max val="2100000"/>
          <c:min val="-50000"/>
        </c:scaling>
        <c:delete val="0"/>
        <c:axPos val="l"/>
        <c:majorGridlines/>
        <c:numFmt formatCode="&quot;$&quot;#,##0" sourceLinked="1"/>
        <c:majorTickMark val="out"/>
        <c:minorTickMark val="none"/>
        <c:tickLblPos val="nextTo"/>
        <c:txPr>
          <a:bodyPr/>
          <a:lstStyle/>
          <a:p>
            <a:pPr>
              <a:defRPr sz="1600"/>
            </a:pPr>
            <a:endParaRPr lang="en-US"/>
          </a:p>
        </c:txPr>
        <c:crossAx val="131269760"/>
        <c:crosses val="autoZero"/>
        <c:crossBetween val="midCat"/>
      </c:valAx>
    </c:plotArea>
    <c:legend>
      <c:legendPos val="b"/>
      <c:layout>
        <c:manualLayout>
          <c:xMode val="edge"/>
          <c:yMode val="edge"/>
          <c:x val="8.2570224242949301E-3"/>
          <c:y val="0.93621903659095607"/>
          <c:w val="0.6115724200966729"/>
          <c:h val="6.378096340904392E-2"/>
        </c:manualLayout>
      </c:layout>
      <c:overlay val="0"/>
      <c:txPr>
        <a:bodyPr/>
        <a:lstStyle/>
        <a:p>
          <a:pPr>
            <a:defRPr sz="1800"/>
          </a:pPr>
          <a:endParaRPr lang="en-US"/>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0.00434</cdr:x>
      <cdr:y>0.02128</cdr:y>
    </cdr:from>
    <cdr:to>
      <cdr:x>0.99421</cdr:x>
      <cdr:y>0.13948</cdr:y>
    </cdr:to>
    <cdr:sp macro="" textlink="">
      <cdr:nvSpPr>
        <cdr:cNvPr id="2" name="TextBox 1"/>
        <cdr:cNvSpPr txBox="1"/>
      </cdr:nvSpPr>
      <cdr:spPr>
        <a:xfrm xmlns:a="http://schemas.openxmlformats.org/drawingml/2006/main">
          <a:off x="28576" y="85724"/>
          <a:ext cx="6515100"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a:t>Lifetime Earnings Based</a:t>
          </a:r>
          <a:r>
            <a:rPr lang="en-US" sz="2000" b="1" baseline="0"/>
            <a:t> on Education</a:t>
          </a:r>
          <a:endParaRPr lang="en-US" sz="20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Discuss with students how comparing just the annual salary and the degree cost t</a:t>
            </a:r>
            <a:r>
              <a:rPr lang="en-US"/>
              <a:t>here is a negative benefit.</a:t>
            </a:r>
            <a:endParaRPr/>
          </a:p>
          <a:p>
            <a:pPr indent="-317500" lvl="0" marL="457200" rtl="0" algn="l">
              <a:spcBef>
                <a:spcPts val="0"/>
              </a:spcBef>
              <a:spcAft>
                <a:spcPts val="0"/>
              </a:spcAft>
              <a:buSzPts val="1400"/>
              <a:buChar char="●"/>
            </a:pPr>
            <a:r>
              <a:rPr lang="en-US"/>
              <a:t>In order to get an ROI, you must consider more than one year. </a:t>
            </a:r>
            <a:endParaRPr/>
          </a:p>
          <a:p>
            <a:pPr indent="-317500" lvl="0" marL="457200" rtl="0" algn="l">
              <a:spcBef>
                <a:spcPts val="0"/>
              </a:spcBef>
              <a:spcAft>
                <a:spcPts val="0"/>
              </a:spcAft>
              <a:buSzPts val="1400"/>
              <a:buChar char="●"/>
            </a:pPr>
            <a:r>
              <a:rPr lang="en-US"/>
              <a:t>This is an example when the return OF investment should be taken into consideration when making career decisions.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13" name="Google Shape;11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Have students do some research online to find the cost of the degree they are most interested in as well as the annual salary (if net is not available, they should multiply gross by 0.75) of the career they want to have. Once they have completed this, have them calculate their respective ROIs and then write them along with the career on the board for comparisons. Pick one or two and create a line graph illustrating the cost-over-time relationship.</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21" name="Google Shape;121;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Google Shape;4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800"/>
              </a:spcAft>
              <a:buClr>
                <a:schemeClr val="dk1"/>
              </a:buClr>
              <a:buSzPts val="1100"/>
              <a:buFont typeface="Arial"/>
              <a:buNone/>
            </a:pPr>
            <a:r>
              <a:rPr lang="en-US" sz="1100">
                <a:latin typeface="Arial"/>
                <a:ea typeface="Arial"/>
                <a:cs typeface="Arial"/>
                <a:sym typeface="Arial"/>
              </a:rPr>
              <a:t>Remind students about the discussions from the Postsecondary Options lesson in which they identified the option category that was the best fit for them. Ask how many students have the college category as their identified best path. Discuss why college plays such an important role in their future plans.</a:t>
            </a:r>
            <a:endParaRPr/>
          </a:p>
        </p:txBody>
      </p:sp>
      <p:sp>
        <p:nvSpPr>
          <p:cNvPr id="43" name="Google Shape;4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Discuss the above graphic that illustrates the weekly earnings and unemployment rates that accompany various education levels.</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1" name="Google Shape;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Discuss with students the above graphic which illustrates the lifetime earnings of two median annual incomes based on education level. Point out that this graph assumes median earnings throughout a career. Ask students the following questions:</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How long before the college degree becomes financially “worth it”?</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What is the approximate difference in total lifetime earnings?</a:t>
            </a:r>
            <a:endParaRPr/>
          </a:p>
        </p:txBody>
      </p:sp>
      <p:sp>
        <p:nvSpPr>
          <p:cNvPr id="72" name="Google Shape;7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Explain that to calculate ROI, divide the investment’s benefit (return) by the cost of the investment and expressed as a percentage ratio:</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79" name="Google Shape;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Have students go to the site at the following link (post this link to your own class website so students do not have trouble typing it in):</a:t>
            </a:r>
            <a:endParaRPr/>
          </a:p>
          <a:p>
            <a:pPr indent="-317500" lvl="1" marL="914400" rtl="0" algn="l">
              <a:spcBef>
                <a:spcPts val="0"/>
              </a:spcBef>
              <a:spcAft>
                <a:spcPts val="0"/>
              </a:spcAft>
              <a:buSzPts val="1400"/>
              <a:buChar char="○"/>
            </a:pPr>
            <a:r>
              <a:rPr lang="en-US"/>
              <a:t>http://www.bankrate.com/finance/college-finance/roi-college-degree.aspx</a:t>
            </a:r>
            <a:endParaRPr/>
          </a:p>
          <a:p>
            <a:pPr indent="-317500" lvl="0" marL="457200" rtl="0" algn="l">
              <a:spcBef>
                <a:spcPts val="0"/>
              </a:spcBef>
              <a:spcAft>
                <a:spcPts val="0"/>
              </a:spcAft>
              <a:buSzPts val="1400"/>
              <a:buChar char="●"/>
            </a:pPr>
            <a:r>
              <a:rPr lang="en-US"/>
              <a:t>This site lists a number of occupations along with relative information regarding necessary education, cost of degree, and annual net salaries.</a:t>
            </a:r>
            <a:endParaRPr/>
          </a:p>
          <a:p>
            <a:pPr indent="-317500" lvl="0" marL="457200" rtl="0" algn="l">
              <a:spcBef>
                <a:spcPts val="0"/>
              </a:spcBef>
              <a:spcAft>
                <a:spcPts val="0"/>
              </a:spcAft>
              <a:buSzPts val="1400"/>
              <a:buChar char="●"/>
            </a:pPr>
            <a:r>
              <a:rPr lang="en-US"/>
              <a:t>Have students determine the ROI for the first two occupations listed: Advertising, etc. and Economist. Their ROIs are 42 percent and 19 percent, respectively.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05" name="Google Shape;10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6" name="Shape 16"/>
        <p:cNvGrpSpPr/>
        <p:nvPr/>
      </p:nvGrpSpPr>
      <p:grpSpPr>
        <a:xfrm>
          <a:off x="0" y="0"/>
          <a:ext cx="0" cy="0"/>
          <a:chOff x="0" y="0"/>
          <a:chExt cx="0" cy="0"/>
        </a:xfrm>
      </p:grpSpPr>
      <p:sp>
        <p:nvSpPr>
          <p:cNvPr id="17" name="Google Shape;17;p13"/>
          <p:cNvSpPr txBox="1"/>
          <p:nvPr>
            <p:ph type="ctrTitle"/>
          </p:nvPr>
        </p:nvSpPr>
        <p:spPr>
          <a:xfrm>
            <a:off x="3393625" y="992775"/>
            <a:ext cx="5438700" cy="27369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3"/>
          <p:cNvSpPr txBox="1"/>
          <p:nvPr>
            <p:ph idx="1" type="subTitle"/>
          </p:nvPr>
        </p:nvSpPr>
        <p:spPr>
          <a:xfrm>
            <a:off x="3393600" y="3778825"/>
            <a:ext cx="5438700" cy="1056900"/>
          </a:xfrm>
          <a:prstGeom prst="rect">
            <a:avLst/>
          </a:prstGeom>
          <a:noFill/>
          <a:ln>
            <a:noFill/>
          </a:ln>
        </p:spPr>
        <p:txBody>
          <a:bodyPr anchorCtr="0" anchor="t" bIns="91425" lIns="91425" spcFirstLastPara="1" rIns="91425" wrap="square" tIns="91425">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Blank" type="blank">
  <p:cSld name="BLANK">
    <p:spTree>
      <p:nvGrpSpPr>
        <p:cNvPr id="19" name="Shape 19"/>
        <p:cNvGrpSpPr/>
        <p:nvPr/>
      </p:nvGrpSpPr>
      <p:grpSpPr>
        <a:xfrm>
          <a:off x="0" y="0"/>
          <a:ext cx="0" cy="0"/>
          <a:chOff x="0" y="0"/>
          <a:chExt cx="0" cy="0"/>
        </a:xfrm>
      </p:grpSpPr>
      <p:pic>
        <p:nvPicPr>
          <p:cNvPr id="20" name="Google Shape;20;p14"/>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21" name="Shape 21"/>
        <p:cNvGrpSpPr/>
        <p:nvPr/>
      </p:nvGrpSpPr>
      <p:grpSpPr>
        <a:xfrm>
          <a:off x="0" y="0"/>
          <a:ext cx="0" cy="0"/>
          <a:chOff x="0" y="0"/>
          <a:chExt cx="0" cy="0"/>
        </a:xfrm>
      </p:grpSpPr>
      <p:pic>
        <p:nvPicPr>
          <p:cNvPr id="22" name="Google Shape;22;p15"/>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Blank">
  <p:cSld name="4_Blank">
    <p:spTree>
      <p:nvGrpSpPr>
        <p:cNvPr id="23" name="Shape 23"/>
        <p:cNvGrpSpPr/>
        <p:nvPr/>
      </p:nvGrpSpPr>
      <p:grpSpPr>
        <a:xfrm>
          <a:off x="0" y="0"/>
          <a:ext cx="0" cy="0"/>
          <a:chOff x="0" y="0"/>
          <a:chExt cx="0" cy="0"/>
        </a:xfrm>
      </p:grpSpPr>
      <p:pic>
        <p:nvPicPr>
          <p:cNvPr id="24" name="Google Shape;24;p16"/>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
  <p:cSld name="2_Blank">
    <p:spTree>
      <p:nvGrpSpPr>
        <p:cNvPr id="25" name="Shape 25"/>
        <p:cNvGrpSpPr/>
        <p:nvPr/>
      </p:nvGrpSpPr>
      <p:grpSpPr>
        <a:xfrm>
          <a:off x="0" y="0"/>
          <a:ext cx="0" cy="0"/>
          <a:chOff x="0" y="0"/>
          <a:chExt cx="0" cy="0"/>
        </a:xfrm>
      </p:grpSpPr>
      <p:pic>
        <p:nvPicPr>
          <p:cNvPr id="26" name="Google Shape;26;p17"/>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spTree>
      <p:nvGrpSpPr>
        <p:cNvPr id="27" name="Shape 27"/>
        <p:cNvGrpSpPr/>
        <p:nvPr/>
      </p:nvGrpSpPr>
      <p:grpSpPr>
        <a:xfrm>
          <a:off x="0" y="0"/>
          <a:ext cx="0" cy="0"/>
          <a:chOff x="0" y="0"/>
          <a:chExt cx="0" cy="0"/>
        </a:xfrm>
      </p:grpSpPr>
      <p:pic>
        <p:nvPicPr>
          <p:cNvPr id="28" name="Google Shape;28;p18"/>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19"/>
          <p:cNvSpPr txBox="1"/>
          <p:nvPr>
            <p:ph type="title"/>
          </p:nvPr>
        </p:nvSpPr>
        <p:spPr>
          <a:xfrm>
            <a:off x="1828800" y="274638"/>
            <a:ext cx="68580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2"/>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 name="Shape 37"/>
        <p:cNvGrpSpPr/>
        <p:nvPr/>
      </p:nvGrpSpPr>
      <p:grpSpPr>
        <a:xfrm>
          <a:off x="0" y="0"/>
          <a:ext cx="0" cy="0"/>
          <a:chOff x="0" y="0"/>
          <a:chExt cx="0" cy="0"/>
        </a:xfrm>
      </p:grpSpPr>
      <p:sp>
        <p:nvSpPr>
          <p:cNvPr id="38" name="Google Shape;38;p1"/>
          <p:cNvSpPr txBox="1"/>
          <p:nvPr/>
        </p:nvSpPr>
        <p:spPr>
          <a:xfrm>
            <a:off x="3393625" y="992775"/>
            <a:ext cx="5438700" cy="2736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US" sz="4400">
                <a:latin typeface="Roboto"/>
                <a:ea typeface="Roboto"/>
                <a:cs typeface="Roboto"/>
                <a:sym typeface="Roboto"/>
              </a:rPr>
              <a:t>The Impacts of Education</a:t>
            </a:r>
            <a:endParaRPr b="1" sz="4400">
              <a:solidFill>
                <a:srgbClr val="000000"/>
              </a:solidFill>
              <a:latin typeface="Roboto"/>
              <a:ea typeface="Roboto"/>
              <a:cs typeface="Roboto"/>
              <a:sym typeface="Roboto"/>
            </a:endParaRPr>
          </a:p>
        </p:txBody>
      </p:sp>
      <p:sp>
        <p:nvSpPr>
          <p:cNvPr id="39" name="Google Shape;39;p1"/>
          <p:cNvSpPr txBox="1"/>
          <p:nvPr/>
        </p:nvSpPr>
        <p:spPr>
          <a:xfrm>
            <a:off x="3393600" y="3778825"/>
            <a:ext cx="5438700" cy="10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rgbClr val="595959"/>
                </a:solidFill>
                <a:latin typeface="Roboto"/>
                <a:ea typeface="Roboto"/>
                <a:cs typeface="Roboto"/>
                <a:sym typeface="Roboto"/>
              </a:rPr>
              <a:t>Unit 3.3</a:t>
            </a:r>
            <a:endParaRPr sz="2800">
              <a:solidFill>
                <a:srgbClr val="595959"/>
              </a:solidFill>
              <a:latin typeface="Roboto"/>
              <a:ea typeface="Roboto"/>
              <a:cs typeface="Roboto"/>
              <a:sym typeface="Roboto"/>
            </a:endParaRPr>
          </a:p>
          <a:p>
            <a:pPr indent="0" lvl="0" marL="0" rtl="0" algn="l">
              <a:spcBef>
                <a:spcPts val="0"/>
              </a:spcBef>
              <a:spcAft>
                <a:spcPts val="0"/>
              </a:spcAft>
              <a:buNone/>
            </a:pPr>
            <a:r>
              <a:t/>
            </a:r>
            <a:endParaRPr sz="2800">
              <a:solidFill>
                <a:srgbClr val="595959"/>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0"/>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Roboto"/>
                <a:ea typeface="Roboto"/>
                <a:cs typeface="Roboto"/>
                <a:sym typeface="Roboto"/>
              </a:rPr>
              <a:t>The ROI of College Degrees</a:t>
            </a:r>
            <a:endParaRPr b="1" sz="3600">
              <a:solidFill>
                <a:schemeClr val="dk1"/>
              </a:solidFill>
              <a:latin typeface="Roboto"/>
              <a:ea typeface="Roboto"/>
              <a:cs typeface="Roboto"/>
              <a:sym typeface="Roboto"/>
            </a:endParaRPr>
          </a:p>
        </p:txBody>
      </p:sp>
      <p:sp>
        <p:nvSpPr>
          <p:cNvPr id="116" name="Google Shape;116;p10"/>
          <p:cNvSpPr/>
          <p:nvPr/>
        </p:nvSpPr>
        <p:spPr>
          <a:xfrm>
            <a:off x="3820600" y="1886050"/>
            <a:ext cx="4579200" cy="332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3600">
                <a:latin typeface="Roboto"/>
                <a:ea typeface="Roboto"/>
                <a:cs typeface="Roboto"/>
                <a:sym typeface="Roboto"/>
              </a:rPr>
              <a:t>Just by looking at the cost of the degree and the expected net salary, what can you say about the ROI of a veterinarian?</a:t>
            </a:r>
            <a:endParaRPr sz="3600">
              <a:latin typeface="Roboto"/>
              <a:ea typeface="Roboto"/>
              <a:cs typeface="Roboto"/>
              <a:sym typeface="Roboto"/>
            </a:endParaRPr>
          </a:p>
          <a:p>
            <a:pPr indent="0" lvl="0" marL="0" marR="0" rtl="0" algn="l">
              <a:spcBef>
                <a:spcPts val="0"/>
              </a:spcBef>
              <a:spcAft>
                <a:spcPts val="0"/>
              </a:spcAft>
              <a:buClr>
                <a:schemeClr val="dk1"/>
              </a:buClr>
              <a:buSzPts val="1100"/>
              <a:buFont typeface="Arial"/>
              <a:buNone/>
            </a:pPr>
            <a:r>
              <a:t/>
            </a:r>
            <a:endParaRPr sz="3600">
              <a:latin typeface="Roboto"/>
              <a:ea typeface="Roboto"/>
              <a:cs typeface="Roboto"/>
              <a:sym typeface="Roboto"/>
            </a:endParaRPr>
          </a:p>
          <a:p>
            <a:pPr indent="0" lvl="0" marL="0" marR="0" rtl="0" algn="l">
              <a:spcBef>
                <a:spcPts val="0"/>
              </a:spcBef>
              <a:spcAft>
                <a:spcPts val="0"/>
              </a:spcAft>
              <a:buNone/>
            </a:pPr>
            <a:r>
              <a:t/>
            </a:r>
            <a:endParaRPr sz="3600">
              <a:latin typeface="Roboto"/>
              <a:ea typeface="Roboto"/>
              <a:cs typeface="Roboto"/>
              <a:sym typeface="Roboto"/>
            </a:endParaRPr>
          </a:p>
        </p:txBody>
      </p:sp>
      <p:pic>
        <p:nvPicPr>
          <p:cNvPr id="117" name="Google Shape;117;p10"/>
          <p:cNvPicPr preferRelativeResize="0"/>
          <p:nvPr/>
        </p:nvPicPr>
        <p:blipFill rotWithShape="1">
          <a:blip r:embed="rId3">
            <a:alphaModFix/>
          </a:blip>
          <a:srcRect b="0" l="0" r="0" t="0"/>
          <a:stretch/>
        </p:blipFill>
        <p:spPr>
          <a:xfrm>
            <a:off x="228599" y="1133449"/>
            <a:ext cx="3721900" cy="49625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1"/>
          <p:cNvSpPr/>
          <p:nvPr/>
        </p:nvSpPr>
        <p:spPr>
          <a:xfrm>
            <a:off x="373744" y="304801"/>
            <a:ext cx="83130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000000"/>
                </a:solidFill>
                <a:latin typeface="Roboto"/>
                <a:ea typeface="Roboto"/>
                <a:cs typeface="Roboto"/>
                <a:sym typeface="Roboto"/>
              </a:rPr>
              <a:t>My Career ROI</a:t>
            </a:r>
            <a:endParaRPr b="1" sz="3600">
              <a:solidFill>
                <a:schemeClr val="dk1"/>
              </a:solidFill>
              <a:latin typeface="Roboto"/>
              <a:ea typeface="Roboto"/>
              <a:cs typeface="Roboto"/>
              <a:sym typeface="Roboto"/>
            </a:endParaRPr>
          </a:p>
        </p:txBody>
      </p:sp>
      <p:sp>
        <p:nvSpPr>
          <p:cNvPr id="124" name="Google Shape;124;p11"/>
          <p:cNvSpPr/>
          <p:nvPr/>
        </p:nvSpPr>
        <p:spPr>
          <a:xfrm>
            <a:off x="373743" y="990600"/>
            <a:ext cx="8313000" cy="156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0000"/>
                </a:solidFill>
                <a:latin typeface="Roboto"/>
                <a:ea typeface="Roboto"/>
                <a:cs typeface="Roboto"/>
                <a:sym typeface="Roboto"/>
              </a:rPr>
              <a:t>Research online to find the cost of the degree you are most interested in as well as the annual salary of the career you want to have. </a:t>
            </a:r>
            <a:endParaRPr sz="3000">
              <a:latin typeface="Roboto"/>
              <a:ea typeface="Roboto"/>
              <a:cs typeface="Roboto"/>
              <a:sym typeface="Roboto"/>
            </a:endParaRPr>
          </a:p>
          <a:p>
            <a:pPr indent="0" lvl="0" marL="0" marR="0" rtl="0" algn="l">
              <a:spcBef>
                <a:spcPts val="0"/>
              </a:spcBef>
              <a:spcAft>
                <a:spcPts val="0"/>
              </a:spcAft>
              <a:buNone/>
            </a:pPr>
            <a:r>
              <a:t/>
            </a:r>
            <a:endParaRPr sz="3000">
              <a:solidFill>
                <a:srgbClr val="000000"/>
              </a:solidFill>
              <a:latin typeface="Roboto"/>
              <a:ea typeface="Roboto"/>
              <a:cs typeface="Roboto"/>
              <a:sym typeface="Roboto"/>
            </a:endParaRPr>
          </a:p>
        </p:txBody>
      </p:sp>
      <p:pic>
        <p:nvPicPr>
          <p:cNvPr id="125" name="Google Shape;125;p11"/>
          <p:cNvPicPr preferRelativeResize="0"/>
          <p:nvPr/>
        </p:nvPicPr>
        <p:blipFill rotWithShape="1">
          <a:blip r:embed="rId3">
            <a:alphaModFix/>
          </a:blip>
          <a:srcRect b="0" l="0" r="0" t="0"/>
          <a:stretch/>
        </p:blipFill>
        <p:spPr>
          <a:xfrm>
            <a:off x="4651325" y="3390875"/>
            <a:ext cx="4452776" cy="2911000"/>
          </a:xfrm>
          <a:prstGeom prst="rect">
            <a:avLst/>
          </a:prstGeom>
          <a:noFill/>
          <a:ln>
            <a:noFill/>
          </a:ln>
        </p:spPr>
      </p:pic>
      <p:sp>
        <p:nvSpPr>
          <p:cNvPr id="126" name="Google Shape;126;p11"/>
          <p:cNvSpPr/>
          <p:nvPr/>
        </p:nvSpPr>
        <p:spPr>
          <a:xfrm>
            <a:off x="373750" y="2644675"/>
            <a:ext cx="5316000" cy="3411600"/>
          </a:xfrm>
          <a:prstGeom prst="rect">
            <a:avLst/>
          </a:prstGeom>
          <a:noFill/>
          <a:ln>
            <a:noFill/>
          </a:ln>
        </p:spPr>
        <p:txBody>
          <a:bodyPr anchorCtr="0" anchor="t" bIns="45700" lIns="91425" spcFirstLastPara="1" rIns="91425" wrap="square" tIns="45700">
            <a:noAutofit/>
          </a:bodyPr>
          <a:lstStyle/>
          <a:p>
            <a:pPr indent="-419100" lvl="0" marL="457200" marR="0" rtl="0" algn="l">
              <a:spcBef>
                <a:spcPts val="0"/>
              </a:spcBef>
              <a:spcAft>
                <a:spcPts val="0"/>
              </a:spcAft>
              <a:buClr>
                <a:srgbClr val="000000"/>
              </a:buClr>
              <a:buSzPts val="3000"/>
              <a:buFont typeface="Roboto"/>
              <a:buChar char="●"/>
            </a:pPr>
            <a:r>
              <a:rPr lang="en-US" sz="3000">
                <a:solidFill>
                  <a:srgbClr val="000000"/>
                </a:solidFill>
                <a:latin typeface="Roboto"/>
                <a:ea typeface="Roboto"/>
                <a:cs typeface="Roboto"/>
                <a:sym typeface="Roboto"/>
              </a:rPr>
              <a:t>Multiply the gross salary by 0.75 to get the net pay (benefit)</a:t>
            </a:r>
            <a:endParaRPr sz="3000">
              <a:solidFill>
                <a:srgbClr val="000000"/>
              </a:solidFill>
              <a:latin typeface="Roboto"/>
              <a:ea typeface="Roboto"/>
              <a:cs typeface="Roboto"/>
              <a:sym typeface="Roboto"/>
            </a:endParaRPr>
          </a:p>
          <a:p>
            <a:pPr indent="-419100" lvl="0" marL="457200" marR="0" rtl="0" algn="l">
              <a:spcBef>
                <a:spcPts val="0"/>
              </a:spcBef>
              <a:spcAft>
                <a:spcPts val="0"/>
              </a:spcAft>
              <a:buClr>
                <a:srgbClr val="000000"/>
              </a:buClr>
              <a:buSzPts val="3000"/>
              <a:buFont typeface="Roboto"/>
              <a:buChar char="●"/>
            </a:pPr>
            <a:r>
              <a:rPr lang="en-US" sz="3000">
                <a:solidFill>
                  <a:srgbClr val="000000"/>
                </a:solidFill>
                <a:latin typeface="Roboto"/>
                <a:ea typeface="Roboto"/>
                <a:cs typeface="Roboto"/>
                <a:sym typeface="Roboto"/>
              </a:rPr>
              <a:t>Calculate the ROI of your college/career then write it on the board with the name of the career and degree.</a:t>
            </a:r>
            <a:endParaRPr sz="30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 name="Shape 44"/>
        <p:cNvGrpSpPr/>
        <p:nvPr/>
      </p:nvGrpSpPr>
      <p:grpSpPr>
        <a:xfrm>
          <a:off x="0" y="0"/>
          <a:ext cx="0" cy="0"/>
          <a:chOff x="0" y="0"/>
          <a:chExt cx="0" cy="0"/>
        </a:xfrm>
      </p:grpSpPr>
      <p:sp>
        <p:nvSpPr>
          <p:cNvPr id="45" name="Google Shape;45;p2"/>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000000"/>
                </a:solidFill>
                <a:latin typeface="Roboto"/>
                <a:ea typeface="Roboto"/>
                <a:cs typeface="Roboto"/>
                <a:sym typeface="Roboto"/>
              </a:rPr>
              <a:t>Your “Best Path”</a:t>
            </a:r>
            <a:endParaRPr b="1" i="0" sz="3600" u="none" cap="none" strike="noStrike">
              <a:solidFill>
                <a:schemeClr val="dk1"/>
              </a:solidFill>
              <a:latin typeface="Roboto"/>
              <a:ea typeface="Roboto"/>
              <a:cs typeface="Roboto"/>
              <a:sym typeface="Roboto"/>
            </a:endParaRPr>
          </a:p>
        </p:txBody>
      </p:sp>
      <p:sp>
        <p:nvSpPr>
          <p:cNvPr id="46" name="Google Shape;46;p2"/>
          <p:cNvSpPr/>
          <p:nvPr/>
        </p:nvSpPr>
        <p:spPr>
          <a:xfrm>
            <a:off x="335650" y="1371600"/>
            <a:ext cx="8389200" cy="474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3000" u="none" cap="none" strike="noStrike">
                <a:solidFill>
                  <a:schemeClr val="dk1"/>
                </a:solidFill>
                <a:latin typeface="Roboto"/>
                <a:ea typeface="Roboto"/>
                <a:cs typeface="Roboto"/>
                <a:sym typeface="Roboto"/>
              </a:rPr>
              <a:t>Which would be the best path for you after high school</a:t>
            </a:r>
            <a:r>
              <a:rPr lang="en-US" sz="3000">
                <a:solidFill>
                  <a:schemeClr val="dk1"/>
                </a:solidFill>
                <a:latin typeface="Roboto"/>
                <a:ea typeface="Roboto"/>
                <a:cs typeface="Roboto"/>
                <a:sym typeface="Roboto"/>
              </a:rPr>
              <a:t>?</a:t>
            </a:r>
            <a:endParaRPr sz="3000">
              <a:latin typeface="Roboto"/>
              <a:ea typeface="Roboto"/>
              <a:cs typeface="Roboto"/>
              <a:sym typeface="Roboto"/>
            </a:endParaRPr>
          </a:p>
          <a:p>
            <a:pPr indent="0" lvl="0" marL="0" marR="0" rtl="0" algn="l">
              <a:spcBef>
                <a:spcPts val="0"/>
              </a:spcBef>
              <a:spcAft>
                <a:spcPts val="0"/>
              </a:spcAft>
              <a:buNone/>
            </a:pPr>
            <a:r>
              <a:t/>
            </a:r>
            <a:endParaRPr sz="3000">
              <a:solidFill>
                <a:schemeClr val="dk1"/>
              </a:solidFill>
              <a:latin typeface="Roboto"/>
              <a:ea typeface="Roboto"/>
              <a:cs typeface="Roboto"/>
              <a:sym typeface="Roboto"/>
            </a:endParaRPr>
          </a:p>
          <a:p>
            <a:pPr indent="-419100" lvl="0" marL="457200" marR="0" rtl="0" algn="l">
              <a:spcBef>
                <a:spcPts val="0"/>
              </a:spcBef>
              <a:spcAft>
                <a:spcPts val="0"/>
              </a:spcAft>
              <a:buClr>
                <a:schemeClr val="dk1"/>
              </a:buClr>
              <a:buSzPts val="3000"/>
              <a:buFont typeface="Roboto"/>
              <a:buAutoNum type="arabicPeriod"/>
            </a:pPr>
            <a:r>
              <a:rPr i="0" lang="en-US" sz="3000" u="none" cap="none" strike="noStrike">
                <a:solidFill>
                  <a:schemeClr val="dk1"/>
                </a:solidFill>
                <a:latin typeface="Roboto"/>
                <a:ea typeface="Roboto"/>
                <a:cs typeface="Roboto"/>
                <a:sym typeface="Roboto"/>
              </a:rPr>
              <a:t>College</a:t>
            </a:r>
            <a:endParaRPr sz="3000">
              <a:latin typeface="Roboto"/>
              <a:ea typeface="Roboto"/>
              <a:cs typeface="Roboto"/>
              <a:sym typeface="Roboto"/>
            </a:endParaRPr>
          </a:p>
          <a:p>
            <a:pPr indent="-419100" lvl="0" marL="457200" marR="0" rtl="0" algn="l">
              <a:spcBef>
                <a:spcPts val="0"/>
              </a:spcBef>
              <a:spcAft>
                <a:spcPts val="0"/>
              </a:spcAft>
              <a:buClr>
                <a:schemeClr val="dk1"/>
              </a:buClr>
              <a:buSzPts val="3000"/>
              <a:buFont typeface="Roboto"/>
              <a:buAutoNum type="arabicPeriod"/>
            </a:pPr>
            <a:r>
              <a:rPr i="0" lang="en-US" sz="3000" u="none" cap="none" strike="noStrike">
                <a:solidFill>
                  <a:schemeClr val="dk1"/>
                </a:solidFill>
                <a:latin typeface="Roboto"/>
                <a:ea typeface="Roboto"/>
                <a:cs typeface="Roboto"/>
                <a:sym typeface="Roboto"/>
              </a:rPr>
              <a:t>Military</a:t>
            </a:r>
            <a:endParaRPr sz="3000">
              <a:latin typeface="Roboto"/>
              <a:ea typeface="Roboto"/>
              <a:cs typeface="Roboto"/>
              <a:sym typeface="Roboto"/>
            </a:endParaRPr>
          </a:p>
          <a:p>
            <a:pPr indent="-419100" lvl="0" marL="457200" marR="0" rtl="0" algn="l">
              <a:spcBef>
                <a:spcPts val="0"/>
              </a:spcBef>
              <a:spcAft>
                <a:spcPts val="0"/>
              </a:spcAft>
              <a:buClr>
                <a:schemeClr val="dk1"/>
              </a:buClr>
              <a:buSzPts val="3000"/>
              <a:buFont typeface="Roboto"/>
              <a:buAutoNum type="arabicPeriod"/>
            </a:pPr>
            <a:r>
              <a:rPr i="0" lang="en-US" sz="3000" u="none" cap="none" strike="noStrike">
                <a:solidFill>
                  <a:schemeClr val="dk1"/>
                </a:solidFill>
                <a:latin typeface="Roboto"/>
                <a:ea typeface="Roboto"/>
                <a:cs typeface="Roboto"/>
                <a:sym typeface="Roboto"/>
              </a:rPr>
              <a:t>Career</a:t>
            </a:r>
            <a:endParaRPr sz="3000">
              <a:latin typeface="Roboto"/>
              <a:ea typeface="Roboto"/>
              <a:cs typeface="Roboto"/>
              <a:sym typeface="Roboto"/>
            </a:endParaRPr>
          </a:p>
          <a:p>
            <a:pPr indent="-419100" lvl="0" marL="457200" marR="0" rtl="0" algn="l">
              <a:spcBef>
                <a:spcPts val="0"/>
              </a:spcBef>
              <a:spcAft>
                <a:spcPts val="0"/>
              </a:spcAft>
              <a:buClr>
                <a:schemeClr val="dk1"/>
              </a:buClr>
              <a:buSzPts val="3000"/>
              <a:buFont typeface="Roboto"/>
              <a:buAutoNum type="arabicPeriod"/>
            </a:pPr>
            <a:r>
              <a:rPr i="0" lang="en-US" sz="3000" u="none" cap="none" strike="noStrike">
                <a:solidFill>
                  <a:schemeClr val="dk1"/>
                </a:solidFill>
                <a:latin typeface="Roboto"/>
                <a:ea typeface="Roboto"/>
                <a:cs typeface="Roboto"/>
                <a:sym typeface="Roboto"/>
              </a:rPr>
              <a:t>Travel</a:t>
            </a:r>
            <a:endParaRPr i="0" sz="3000" u="none" cap="none" strike="noStrike">
              <a:solidFill>
                <a:schemeClr val="dk1"/>
              </a:solidFill>
              <a:latin typeface="Roboto"/>
              <a:ea typeface="Roboto"/>
              <a:cs typeface="Roboto"/>
              <a:sym typeface="Roboto"/>
            </a:endParaRPr>
          </a:p>
          <a:p>
            <a:pPr indent="0" lvl="0" marL="0" marR="0" rtl="0" algn="l">
              <a:spcBef>
                <a:spcPts val="120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Clr>
                <a:schemeClr val="dk1"/>
              </a:buClr>
              <a:buFont typeface="Arial"/>
              <a:buNone/>
            </a:pPr>
            <a:r>
              <a:rPr b="1" lang="en-US" sz="3000">
                <a:solidFill>
                  <a:schemeClr val="dk1"/>
                </a:solidFill>
                <a:latin typeface="Roboto"/>
                <a:ea typeface="Roboto"/>
                <a:cs typeface="Roboto"/>
                <a:sym typeface="Roboto"/>
              </a:rPr>
              <a:t>Why?</a:t>
            </a:r>
            <a:endParaRPr sz="3000">
              <a:solidFill>
                <a:schemeClr val="dk1"/>
              </a:solidFill>
              <a:latin typeface="Roboto"/>
              <a:ea typeface="Roboto"/>
              <a:cs typeface="Roboto"/>
              <a:sym typeface="Roboto"/>
            </a:endParaRPr>
          </a:p>
        </p:txBody>
      </p:sp>
      <p:pic>
        <p:nvPicPr>
          <p:cNvPr id="47" name="Google Shape;47;p2"/>
          <p:cNvPicPr preferRelativeResize="0"/>
          <p:nvPr/>
        </p:nvPicPr>
        <p:blipFill rotWithShape="1">
          <a:blip r:embed="rId3">
            <a:alphaModFix/>
          </a:blip>
          <a:srcRect b="0" l="0" r="0" t="0"/>
          <a:stretch/>
        </p:blipFill>
        <p:spPr>
          <a:xfrm>
            <a:off x="2703600" y="2426175"/>
            <a:ext cx="6231200" cy="3691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3"/>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Roboto"/>
                <a:ea typeface="Roboto"/>
                <a:cs typeface="Roboto"/>
                <a:sym typeface="Roboto"/>
              </a:rPr>
              <a:t>Earnings by Education</a:t>
            </a:r>
            <a:endParaRPr b="1" sz="3600">
              <a:solidFill>
                <a:schemeClr val="dk1"/>
              </a:solidFill>
              <a:latin typeface="Roboto"/>
              <a:ea typeface="Roboto"/>
              <a:cs typeface="Roboto"/>
              <a:sym typeface="Roboto"/>
            </a:endParaRPr>
          </a:p>
        </p:txBody>
      </p:sp>
      <p:pic>
        <p:nvPicPr>
          <p:cNvPr descr="Chart. Earnings and unemployment rates by educational attainment" id="54" name="Google Shape;54;p3"/>
          <p:cNvPicPr preferRelativeResize="0"/>
          <p:nvPr/>
        </p:nvPicPr>
        <p:blipFill rotWithShape="1">
          <a:blip r:embed="rId3">
            <a:alphaModFix/>
          </a:blip>
          <a:srcRect b="0" l="0" r="0" t="0"/>
          <a:stretch/>
        </p:blipFill>
        <p:spPr>
          <a:xfrm>
            <a:off x="767047" y="1312567"/>
            <a:ext cx="7526450" cy="45548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4"/>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0000"/>
                </a:solidFill>
                <a:latin typeface="Roboto"/>
                <a:ea typeface="Roboto"/>
                <a:cs typeface="Roboto"/>
                <a:sym typeface="Roboto"/>
              </a:rPr>
              <a:t>Finances of </a:t>
            </a:r>
            <a:r>
              <a:rPr b="1" lang="en-US" sz="3000">
                <a:latin typeface="Roboto"/>
                <a:ea typeface="Roboto"/>
                <a:cs typeface="Roboto"/>
                <a:sym typeface="Roboto"/>
              </a:rPr>
              <a:t>t</a:t>
            </a:r>
            <a:r>
              <a:rPr b="1" lang="en-US" sz="3000">
                <a:solidFill>
                  <a:srgbClr val="000000"/>
                </a:solidFill>
                <a:latin typeface="Roboto"/>
                <a:ea typeface="Roboto"/>
                <a:cs typeface="Roboto"/>
                <a:sym typeface="Roboto"/>
              </a:rPr>
              <a:t>he College Decision</a:t>
            </a:r>
            <a:endParaRPr b="1" sz="3000">
              <a:solidFill>
                <a:schemeClr val="dk1"/>
              </a:solidFill>
              <a:latin typeface="Roboto"/>
              <a:ea typeface="Roboto"/>
              <a:cs typeface="Roboto"/>
              <a:sym typeface="Roboto"/>
            </a:endParaRPr>
          </a:p>
        </p:txBody>
      </p:sp>
      <p:sp>
        <p:nvSpPr>
          <p:cNvPr id="61" name="Google Shape;61;p4"/>
          <p:cNvSpPr/>
          <p:nvPr/>
        </p:nvSpPr>
        <p:spPr>
          <a:xfrm>
            <a:off x="373744" y="914400"/>
            <a:ext cx="71745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Roboto"/>
                <a:ea typeface="Roboto"/>
                <a:cs typeface="Roboto"/>
                <a:sym typeface="Roboto"/>
              </a:rPr>
              <a:t>Is going to college financially worth it?</a:t>
            </a:r>
            <a:endParaRPr sz="3000">
              <a:latin typeface="Roboto"/>
              <a:ea typeface="Roboto"/>
              <a:cs typeface="Roboto"/>
              <a:sym typeface="Roboto"/>
            </a:endParaRPr>
          </a:p>
        </p:txBody>
      </p:sp>
      <p:sp>
        <p:nvSpPr>
          <p:cNvPr id="62" name="Google Shape;62;p4"/>
          <p:cNvSpPr/>
          <p:nvPr/>
        </p:nvSpPr>
        <p:spPr>
          <a:xfrm>
            <a:off x="7391400" y="6324600"/>
            <a:ext cx="148976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*Bachelor’s Degree</a:t>
            </a:r>
            <a:endParaRPr/>
          </a:p>
        </p:txBody>
      </p:sp>
      <p:grpSp>
        <p:nvGrpSpPr>
          <p:cNvPr id="63" name="Google Shape;63;p4"/>
          <p:cNvGrpSpPr/>
          <p:nvPr/>
        </p:nvGrpSpPr>
        <p:grpSpPr>
          <a:xfrm>
            <a:off x="291150" y="1630850"/>
            <a:ext cx="8812066" cy="2780100"/>
            <a:chOff x="291150" y="1630850"/>
            <a:chExt cx="8812066" cy="2780100"/>
          </a:xfrm>
        </p:grpSpPr>
        <p:sp>
          <p:nvSpPr>
            <p:cNvPr id="64" name="Google Shape;64;p4"/>
            <p:cNvSpPr/>
            <p:nvPr/>
          </p:nvSpPr>
          <p:spPr>
            <a:xfrm>
              <a:off x="291150" y="1630850"/>
              <a:ext cx="4392600" cy="278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boto"/>
                  <a:ea typeface="Roboto"/>
                  <a:cs typeface="Roboto"/>
                  <a:sym typeface="Roboto"/>
                </a:rPr>
                <a:t>Career</a:t>
              </a:r>
              <a:r>
                <a:rPr lang="en-US" sz="2800">
                  <a:solidFill>
                    <a:schemeClr val="dk1"/>
                  </a:solidFill>
                  <a:latin typeface="Roboto"/>
                  <a:ea typeface="Roboto"/>
                  <a:cs typeface="Roboto"/>
                  <a:sym typeface="Roboto"/>
                </a:rPr>
                <a:t> After High School</a:t>
              </a:r>
              <a:endParaRPr sz="2800">
                <a:latin typeface="Roboto"/>
                <a:ea typeface="Roboto"/>
                <a:cs typeface="Roboto"/>
                <a:sym typeface="Roboto"/>
              </a:endParaRPr>
            </a:p>
            <a:p>
              <a:pPr indent="-406400" lvl="0" marL="457200" marR="0" rtl="0" algn="l">
                <a:spcBef>
                  <a:spcPts val="600"/>
                </a:spcBef>
                <a:spcAft>
                  <a:spcPts val="0"/>
                </a:spcAft>
                <a:buClr>
                  <a:schemeClr val="dk1"/>
                </a:buClr>
                <a:buSzPts val="2800"/>
                <a:buFont typeface="Roboto"/>
                <a:buChar char="●"/>
              </a:pPr>
              <a:r>
                <a:rPr lang="en-US" sz="2800">
                  <a:solidFill>
                    <a:schemeClr val="dk1"/>
                  </a:solidFill>
                  <a:latin typeface="Roboto"/>
                  <a:ea typeface="Roboto"/>
                  <a:cs typeface="Roboto"/>
                  <a:sym typeface="Roboto"/>
                </a:rPr>
                <a:t>Education debt: None</a:t>
              </a:r>
              <a:endParaRPr sz="2800">
                <a:latin typeface="Roboto"/>
                <a:ea typeface="Roboto"/>
                <a:cs typeface="Roboto"/>
                <a:sym typeface="Roboto"/>
              </a:endParaRPr>
            </a:p>
            <a:p>
              <a:pPr indent="-406400" lvl="0" marL="457200" marR="0" rtl="0" algn="l">
                <a:spcBef>
                  <a:spcPts val="0"/>
                </a:spcBef>
                <a:spcAft>
                  <a:spcPts val="0"/>
                </a:spcAft>
                <a:buClr>
                  <a:schemeClr val="dk1"/>
                </a:buClr>
                <a:buSzPts val="2800"/>
                <a:buFont typeface="Roboto"/>
                <a:buChar char="●"/>
              </a:pPr>
              <a:r>
                <a:rPr lang="en-US" sz="2800">
                  <a:solidFill>
                    <a:schemeClr val="dk1"/>
                  </a:solidFill>
                  <a:latin typeface="Roboto"/>
                  <a:ea typeface="Roboto"/>
                  <a:cs typeface="Roboto"/>
                  <a:sym typeface="Roboto"/>
                </a:rPr>
                <a:t>Median annual salary over career: $35,724</a:t>
              </a:r>
              <a:endParaRPr sz="2800">
                <a:latin typeface="Roboto"/>
                <a:ea typeface="Roboto"/>
                <a:cs typeface="Roboto"/>
                <a:sym typeface="Roboto"/>
              </a:endParaRPr>
            </a:p>
            <a:p>
              <a:pPr indent="-406400" lvl="0" marL="457200" marR="0" rtl="0" algn="l">
                <a:spcBef>
                  <a:spcPts val="0"/>
                </a:spcBef>
                <a:spcAft>
                  <a:spcPts val="0"/>
                </a:spcAft>
                <a:buClr>
                  <a:schemeClr val="dk1"/>
                </a:buClr>
                <a:buSzPts val="2800"/>
                <a:buFont typeface="Roboto"/>
                <a:buChar char="●"/>
              </a:pPr>
              <a:r>
                <a:rPr lang="en-US" sz="2800">
                  <a:solidFill>
                    <a:schemeClr val="dk1"/>
                  </a:solidFill>
                  <a:latin typeface="Roboto"/>
                  <a:ea typeface="Roboto"/>
                  <a:cs typeface="Roboto"/>
                  <a:sym typeface="Roboto"/>
                </a:rPr>
                <a:t>Immediate earnings</a:t>
              </a:r>
              <a:endParaRPr sz="2800">
                <a:latin typeface="Roboto"/>
                <a:ea typeface="Roboto"/>
                <a:cs typeface="Roboto"/>
                <a:sym typeface="Roboto"/>
              </a:endParaRPr>
            </a:p>
          </p:txBody>
        </p:sp>
        <p:sp>
          <p:nvSpPr>
            <p:cNvPr id="65" name="Google Shape;65;p4"/>
            <p:cNvSpPr/>
            <p:nvPr/>
          </p:nvSpPr>
          <p:spPr>
            <a:xfrm>
              <a:off x="4531216" y="1630858"/>
              <a:ext cx="4572000" cy="21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boto"/>
                  <a:ea typeface="Roboto"/>
                  <a:cs typeface="Roboto"/>
                  <a:sym typeface="Roboto"/>
                </a:rPr>
                <a:t>College</a:t>
              </a:r>
              <a:r>
                <a:rPr lang="en-US" sz="2800">
                  <a:solidFill>
                    <a:schemeClr val="dk1"/>
                  </a:solidFill>
                  <a:latin typeface="Roboto"/>
                  <a:ea typeface="Roboto"/>
                  <a:cs typeface="Roboto"/>
                  <a:sym typeface="Roboto"/>
                </a:rPr>
                <a:t> After High School</a:t>
              </a:r>
              <a:endParaRPr sz="2800">
                <a:latin typeface="Roboto"/>
                <a:ea typeface="Roboto"/>
                <a:cs typeface="Roboto"/>
                <a:sym typeface="Roboto"/>
              </a:endParaRPr>
            </a:p>
            <a:p>
              <a:pPr indent="-406400" lvl="0" marL="457200" marR="0" rtl="0" algn="l">
                <a:spcBef>
                  <a:spcPts val="600"/>
                </a:spcBef>
                <a:spcAft>
                  <a:spcPts val="0"/>
                </a:spcAft>
                <a:buClr>
                  <a:schemeClr val="dk1"/>
                </a:buClr>
                <a:buSzPts val="2800"/>
                <a:buFont typeface="Roboto"/>
                <a:buChar char="●"/>
              </a:pPr>
              <a:r>
                <a:rPr lang="en-US" sz="2800">
                  <a:solidFill>
                    <a:schemeClr val="dk1"/>
                  </a:solidFill>
                  <a:latin typeface="Roboto"/>
                  <a:ea typeface="Roboto"/>
                  <a:cs typeface="Roboto"/>
                  <a:sym typeface="Roboto"/>
                </a:rPr>
                <a:t>Education debt: $35,000</a:t>
              </a:r>
              <a:endParaRPr sz="2800">
                <a:latin typeface="Roboto"/>
                <a:ea typeface="Roboto"/>
                <a:cs typeface="Roboto"/>
                <a:sym typeface="Roboto"/>
              </a:endParaRPr>
            </a:p>
            <a:p>
              <a:pPr indent="-406400" lvl="0" marL="457200" marR="0" rtl="0" algn="l">
                <a:spcBef>
                  <a:spcPts val="0"/>
                </a:spcBef>
                <a:spcAft>
                  <a:spcPts val="0"/>
                </a:spcAft>
                <a:buClr>
                  <a:schemeClr val="dk1"/>
                </a:buClr>
                <a:buSzPts val="2800"/>
                <a:buFont typeface="Roboto"/>
                <a:buChar char="●"/>
              </a:pPr>
              <a:r>
                <a:rPr lang="en-US" sz="2800">
                  <a:solidFill>
                    <a:schemeClr val="dk1"/>
                  </a:solidFill>
                  <a:latin typeface="Roboto"/>
                  <a:ea typeface="Roboto"/>
                  <a:cs typeface="Roboto"/>
                  <a:sym typeface="Roboto"/>
                </a:rPr>
                <a:t>Median annual salary over career: $59,124</a:t>
              </a:r>
              <a:endParaRPr sz="2800">
                <a:latin typeface="Roboto"/>
                <a:ea typeface="Roboto"/>
                <a:cs typeface="Roboto"/>
                <a:sym typeface="Roboto"/>
              </a:endParaRPr>
            </a:p>
            <a:p>
              <a:pPr indent="-406400" lvl="0" marL="457200" marR="0" rtl="0" algn="l">
                <a:spcBef>
                  <a:spcPts val="0"/>
                </a:spcBef>
                <a:spcAft>
                  <a:spcPts val="0"/>
                </a:spcAft>
                <a:buClr>
                  <a:schemeClr val="dk1"/>
                </a:buClr>
                <a:buSzPts val="2800"/>
                <a:buFont typeface="Roboto"/>
                <a:buChar char="●"/>
              </a:pPr>
              <a:r>
                <a:rPr lang="en-US" sz="2800">
                  <a:solidFill>
                    <a:schemeClr val="dk1"/>
                  </a:solidFill>
                  <a:latin typeface="Roboto"/>
                  <a:ea typeface="Roboto"/>
                  <a:cs typeface="Roboto"/>
                  <a:sym typeface="Roboto"/>
                </a:rPr>
                <a:t>Delayed earnings: 4 years</a:t>
              </a:r>
              <a:endParaRPr sz="2800">
                <a:latin typeface="Roboto"/>
                <a:ea typeface="Roboto"/>
                <a:cs typeface="Roboto"/>
                <a:sym typeface="Roboto"/>
              </a:endParaRPr>
            </a:p>
          </p:txBody>
        </p:sp>
      </p:grpSp>
      <p:grpSp>
        <p:nvGrpSpPr>
          <p:cNvPr id="66" name="Google Shape;66;p4"/>
          <p:cNvGrpSpPr/>
          <p:nvPr/>
        </p:nvGrpSpPr>
        <p:grpSpPr>
          <a:xfrm>
            <a:off x="1676400" y="4343400"/>
            <a:ext cx="5513787" cy="2269641"/>
            <a:chOff x="1676400" y="4343400"/>
            <a:chExt cx="5513787" cy="2269641"/>
          </a:xfrm>
        </p:grpSpPr>
        <p:pic>
          <p:nvPicPr>
            <p:cNvPr id="67" name="Google Shape;67;p4"/>
            <p:cNvPicPr preferRelativeResize="0"/>
            <p:nvPr/>
          </p:nvPicPr>
          <p:blipFill rotWithShape="1">
            <a:blip r:embed="rId3">
              <a:alphaModFix/>
            </a:blip>
            <a:srcRect b="0" l="0" r="50588" t="0"/>
            <a:stretch/>
          </p:blipFill>
          <p:spPr>
            <a:xfrm>
              <a:off x="1676400" y="4343400"/>
              <a:ext cx="2529431" cy="2245967"/>
            </a:xfrm>
            <a:prstGeom prst="rect">
              <a:avLst/>
            </a:prstGeom>
            <a:noFill/>
            <a:ln>
              <a:noFill/>
            </a:ln>
          </p:spPr>
        </p:pic>
        <p:pic>
          <p:nvPicPr>
            <p:cNvPr id="68" name="Google Shape;68;p4"/>
            <p:cNvPicPr preferRelativeResize="0"/>
            <p:nvPr/>
          </p:nvPicPr>
          <p:blipFill rotWithShape="1">
            <a:blip r:embed="rId3">
              <a:alphaModFix/>
            </a:blip>
            <a:srcRect b="0" l="48732" r="1" t="0"/>
            <a:stretch/>
          </p:blipFill>
          <p:spPr>
            <a:xfrm>
              <a:off x="4565783" y="4367074"/>
              <a:ext cx="2624404" cy="224596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5"/>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Roboto"/>
                <a:ea typeface="Roboto"/>
                <a:cs typeface="Roboto"/>
                <a:sym typeface="Roboto"/>
              </a:rPr>
              <a:t>Finances of The College Decision</a:t>
            </a:r>
            <a:endParaRPr b="1" sz="3600">
              <a:solidFill>
                <a:schemeClr val="dk1"/>
              </a:solidFill>
              <a:latin typeface="Roboto"/>
              <a:ea typeface="Roboto"/>
              <a:cs typeface="Roboto"/>
              <a:sym typeface="Roboto"/>
            </a:endParaRPr>
          </a:p>
        </p:txBody>
      </p:sp>
      <p:graphicFrame>
        <p:nvGraphicFramePr>
          <p:cNvPr id="75" name="Google Shape;75;p5"/>
          <p:cNvGraphicFramePr/>
          <p:nvPr/>
        </p:nvGraphicFramePr>
        <p:xfrm>
          <a:off x="457199" y="1098627"/>
          <a:ext cx="8229601" cy="4768774"/>
        </p:xfrm>
        <a:graphic>
          <a:graphicData uri="http://schemas.openxmlformats.org/drawingml/2006/chart">
            <c:chart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6"/>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Roboto"/>
                <a:ea typeface="Roboto"/>
                <a:cs typeface="Roboto"/>
                <a:sym typeface="Roboto"/>
              </a:rPr>
              <a:t>The ROI of College Degrees</a:t>
            </a:r>
            <a:endParaRPr b="1" sz="3600">
              <a:solidFill>
                <a:schemeClr val="dk1"/>
              </a:solidFill>
              <a:latin typeface="Roboto"/>
              <a:ea typeface="Roboto"/>
              <a:cs typeface="Roboto"/>
              <a:sym typeface="Roboto"/>
            </a:endParaRPr>
          </a:p>
        </p:txBody>
      </p:sp>
      <p:sp>
        <p:nvSpPr>
          <p:cNvPr id="82" name="Google Shape;82;p6"/>
          <p:cNvSpPr txBox="1"/>
          <p:nvPr/>
        </p:nvSpPr>
        <p:spPr>
          <a:xfrm>
            <a:off x="478400" y="1046775"/>
            <a:ext cx="8163000" cy="37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latin typeface="Roboto"/>
                <a:ea typeface="Roboto"/>
                <a:cs typeface="Roboto"/>
                <a:sym typeface="Roboto"/>
              </a:rPr>
              <a:t>ROI: </a:t>
            </a:r>
            <a:r>
              <a:rPr lang="en-US" sz="3000">
                <a:latin typeface="Roboto"/>
                <a:ea typeface="Roboto"/>
                <a:cs typeface="Roboto"/>
                <a:sym typeface="Roboto"/>
              </a:rPr>
              <a:t>Return ON investment (how much you benefit). </a:t>
            </a:r>
            <a:endParaRPr sz="3000">
              <a:latin typeface="Roboto"/>
              <a:ea typeface="Roboto"/>
              <a:cs typeface="Roboto"/>
              <a:sym typeface="Roboto"/>
            </a:endParaRPr>
          </a:p>
          <a:p>
            <a:pPr indent="-419100" lvl="0" marL="457200" rtl="0" algn="l">
              <a:spcBef>
                <a:spcPts val="0"/>
              </a:spcBef>
              <a:spcAft>
                <a:spcPts val="0"/>
              </a:spcAft>
              <a:buSzPts val="3000"/>
              <a:buFont typeface="Roboto"/>
              <a:buChar char="●"/>
            </a:pPr>
            <a:r>
              <a:rPr lang="en-US" sz="3000">
                <a:latin typeface="Roboto"/>
                <a:ea typeface="Roboto"/>
                <a:cs typeface="Roboto"/>
                <a:sym typeface="Roboto"/>
              </a:rPr>
              <a:t>Expressed as a percentage ratio.</a:t>
            </a:r>
            <a:endParaRPr sz="3000">
              <a:latin typeface="Roboto"/>
              <a:ea typeface="Roboto"/>
              <a:cs typeface="Roboto"/>
              <a:sym typeface="Roboto"/>
            </a:endParaRPr>
          </a:p>
          <a:p>
            <a:pPr indent="-419100" lvl="0" marL="457200" rtl="0" algn="l">
              <a:spcBef>
                <a:spcPts val="0"/>
              </a:spcBef>
              <a:spcAft>
                <a:spcPts val="0"/>
              </a:spcAft>
              <a:buSzPts val="3000"/>
              <a:buFont typeface="Roboto"/>
              <a:buChar char="●"/>
            </a:pPr>
            <a:r>
              <a:rPr lang="en-US" sz="3000">
                <a:latin typeface="Roboto"/>
                <a:ea typeface="Roboto"/>
                <a:cs typeface="Roboto"/>
                <a:sym typeface="Roboto"/>
              </a:rPr>
              <a:t>Sometimes “return OF investment”</a:t>
            </a:r>
            <a:endParaRPr sz="3000">
              <a:latin typeface="Roboto"/>
              <a:ea typeface="Roboto"/>
              <a:cs typeface="Roboto"/>
              <a:sym typeface="Roboto"/>
            </a:endParaRPr>
          </a:p>
          <a:p>
            <a:pPr indent="-419100" lvl="1" marL="914400" rtl="0" algn="l">
              <a:spcBef>
                <a:spcPts val="0"/>
              </a:spcBef>
              <a:spcAft>
                <a:spcPts val="0"/>
              </a:spcAft>
              <a:buSzPts val="3000"/>
              <a:buFont typeface="Roboto"/>
              <a:buChar char="○"/>
            </a:pPr>
            <a:r>
              <a:rPr lang="en-US" sz="3000">
                <a:latin typeface="Roboto"/>
                <a:ea typeface="Roboto"/>
                <a:cs typeface="Roboto"/>
                <a:sym typeface="Roboto"/>
              </a:rPr>
              <a:t>We refer to ROI as “ON” not “OF” in this class</a:t>
            </a:r>
            <a:endParaRPr sz="3000">
              <a:latin typeface="Roboto"/>
              <a:ea typeface="Roboto"/>
              <a:cs typeface="Roboto"/>
              <a:sym typeface="Roboto"/>
            </a:endParaRPr>
          </a:p>
          <a:p>
            <a:pPr indent="-419100" lvl="1" marL="914400" rtl="0" algn="l">
              <a:spcBef>
                <a:spcPts val="0"/>
              </a:spcBef>
              <a:spcAft>
                <a:spcPts val="0"/>
              </a:spcAft>
              <a:buSzPts val="3000"/>
              <a:buFont typeface="Roboto"/>
              <a:buChar char="○"/>
            </a:pPr>
            <a:r>
              <a:rPr lang="en-US" sz="3000">
                <a:solidFill>
                  <a:schemeClr val="dk1"/>
                </a:solidFill>
                <a:latin typeface="Roboto"/>
                <a:ea typeface="Roboto"/>
                <a:cs typeface="Roboto"/>
                <a:sym typeface="Roboto"/>
              </a:rPr>
              <a:t>How low it will take to recoup initial investment</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pic>
        <p:nvPicPr>
          <p:cNvPr id="83" name="Google Shape;83;p6"/>
          <p:cNvPicPr preferRelativeResize="0"/>
          <p:nvPr/>
        </p:nvPicPr>
        <p:blipFill rotWithShape="1">
          <a:blip r:embed="rId3">
            <a:alphaModFix/>
          </a:blip>
          <a:srcRect b="14719" l="0" r="0" t="0"/>
          <a:stretch/>
        </p:blipFill>
        <p:spPr>
          <a:xfrm>
            <a:off x="1447800" y="4817175"/>
            <a:ext cx="5908150" cy="132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7"/>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Roboto"/>
                <a:ea typeface="Roboto"/>
                <a:cs typeface="Roboto"/>
                <a:sym typeface="Roboto"/>
              </a:rPr>
              <a:t>The ROI of College Degrees</a:t>
            </a:r>
            <a:endParaRPr b="1" sz="3600">
              <a:solidFill>
                <a:schemeClr val="dk1"/>
              </a:solidFill>
              <a:latin typeface="Roboto"/>
              <a:ea typeface="Roboto"/>
              <a:cs typeface="Roboto"/>
              <a:sym typeface="Roboto"/>
            </a:endParaRPr>
          </a:p>
        </p:txBody>
      </p:sp>
      <p:sp>
        <p:nvSpPr>
          <p:cNvPr id="90" name="Google Shape;90;p7"/>
          <p:cNvSpPr/>
          <p:nvPr/>
        </p:nvSpPr>
        <p:spPr>
          <a:xfrm>
            <a:off x="373750" y="1441450"/>
            <a:ext cx="7842900" cy="291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0000"/>
                </a:solidFill>
                <a:latin typeface="Roboto"/>
                <a:ea typeface="Roboto"/>
                <a:cs typeface="Roboto"/>
                <a:sym typeface="Roboto"/>
              </a:rPr>
              <a:t>ROI Example Problem: </a:t>
            </a:r>
            <a:r>
              <a:rPr lang="en-US" sz="3000">
                <a:solidFill>
                  <a:srgbClr val="000000"/>
                </a:solidFill>
                <a:latin typeface="Roboto"/>
                <a:ea typeface="Roboto"/>
                <a:cs typeface="Roboto"/>
                <a:sym typeface="Roboto"/>
              </a:rPr>
              <a:t>Your degree costs $50,000 and allows you to get a job that pays $60,000 a year. </a:t>
            </a:r>
            <a:endParaRPr sz="3000">
              <a:solidFill>
                <a:srgbClr val="000000"/>
              </a:solidFill>
              <a:latin typeface="Roboto"/>
              <a:ea typeface="Roboto"/>
              <a:cs typeface="Roboto"/>
              <a:sym typeface="Roboto"/>
            </a:endParaRPr>
          </a:p>
          <a:p>
            <a:pPr indent="0" lvl="0" marL="0" marR="0" rtl="0" algn="l">
              <a:spcBef>
                <a:spcPts val="0"/>
              </a:spcBef>
              <a:spcAft>
                <a:spcPts val="0"/>
              </a:spcAft>
              <a:buNone/>
            </a:pPr>
            <a:r>
              <a:t/>
            </a:r>
            <a:endParaRPr sz="3000">
              <a:latin typeface="Roboto"/>
              <a:ea typeface="Roboto"/>
              <a:cs typeface="Roboto"/>
              <a:sym typeface="Roboto"/>
            </a:endParaRPr>
          </a:p>
          <a:p>
            <a:pPr indent="0" lvl="0" marL="0" marR="0" rtl="0" algn="l">
              <a:spcBef>
                <a:spcPts val="0"/>
              </a:spcBef>
              <a:spcAft>
                <a:spcPts val="0"/>
              </a:spcAft>
              <a:buNone/>
            </a:pPr>
            <a:r>
              <a:rPr b="1" lang="en-US" sz="3000">
                <a:latin typeface="Roboto"/>
                <a:ea typeface="Roboto"/>
                <a:cs typeface="Roboto"/>
                <a:sym typeface="Roboto"/>
              </a:rPr>
              <a:t>Step 1</a:t>
            </a:r>
            <a:r>
              <a:rPr lang="en-US" sz="3000">
                <a:latin typeface="Roboto"/>
                <a:ea typeface="Roboto"/>
                <a:cs typeface="Roboto"/>
                <a:sym typeface="Roboto"/>
              </a:rPr>
              <a:t>: Calculate the benefit.</a:t>
            </a:r>
            <a:endParaRPr sz="3000">
              <a:latin typeface="Roboto"/>
              <a:ea typeface="Roboto"/>
              <a:cs typeface="Roboto"/>
              <a:sym typeface="Roboto"/>
            </a:endParaRPr>
          </a:p>
          <a:p>
            <a:pPr indent="0" lvl="0" marL="0" marR="0" rtl="0" algn="l">
              <a:spcBef>
                <a:spcPts val="0"/>
              </a:spcBef>
              <a:spcAft>
                <a:spcPts val="0"/>
              </a:spcAft>
              <a:buNone/>
            </a:pPr>
            <a:r>
              <a:t/>
            </a:r>
            <a:endParaRPr b="1" sz="3000">
              <a:solidFill>
                <a:srgbClr val="000000"/>
              </a:solidFill>
              <a:latin typeface="Roboto"/>
              <a:ea typeface="Roboto"/>
              <a:cs typeface="Roboto"/>
              <a:sym typeface="Roboto"/>
            </a:endParaRPr>
          </a:p>
        </p:txBody>
      </p:sp>
      <p:pic>
        <p:nvPicPr>
          <p:cNvPr id="91" name="Google Shape;91;p7"/>
          <p:cNvPicPr preferRelativeResize="0"/>
          <p:nvPr/>
        </p:nvPicPr>
        <p:blipFill>
          <a:blip r:embed="rId3">
            <a:alphaModFix/>
          </a:blip>
          <a:stretch>
            <a:fillRect/>
          </a:stretch>
        </p:blipFill>
        <p:spPr>
          <a:xfrm>
            <a:off x="1094892" y="4187125"/>
            <a:ext cx="6696658" cy="172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8"/>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Roboto"/>
                <a:ea typeface="Roboto"/>
                <a:cs typeface="Roboto"/>
                <a:sym typeface="Roboto"/>
              </a:rPr>
              <a:t>The ROI of College Degrees</a:t>
            </a:r>
            <a:endParaRPr b="1" sz="3600">
              <a:solidFill>
                <a:schemeClr val="dk1"/>
              </a:solidFill>
              <a:latin typeface="Roboto"/>
              <a:ea typeface="Roboto"/>
              <a:cs typeface="Roboto"/>
              <a:sym typeface="Roboto"/>
            </a:endParaRPr>
          </a:p>
        </p:txBody>
      </p:sp>
      <p:sp>
        <p:nvSpPr>
          <p:cNvPr id="98" name="Google Shape;98;p8"/>
          <p:cNvSpPr/>
          <p:nvPr/>
        </p:nvSpPr>
        <p:spPr>
          <a:xfrm>
            <a:off x="373743" y="1124824"/>
            <a:ext cx="8313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0000"/>
                </a:solidFill>
                <a:latin typeface="Roboto"/>
                <a:ea typeface="Roboto"/>
                <a:cs typeface="Roboto"/>
                <a:sym typeface="Roboto"/>
              </a:rPr>
              <a:t>Step 2</a:t>
            </a:r>
            <a:r>
              <a:rPr lang="en-US" sz="3000">
                <a:solidFill>
                  <a:srgbClr val="000000"/>
                </a:solidFill>
                <a:latin typeface="Roboto"/>
                <a:ea typeface="Roboto"/>
                <a:cs typeface="Roboto"/>
                <a:sym typeface="Roboto"/>
              </a:rPr>
              <a:t>: Calculate the ROI.</a:t>
            </a:r>
            <a:endParaRPr sz="3000">
              <a:latin typeface="Roboto"/>
              <a:ea typeface="Roboto"/>
              <a:cs typeface="Roboto"/>
              <a:sym typeface="Roboto"/>
            </a:endParaRPr>
          </a:p>
        </p:txBody>
      </p:sp>
      <p:sp>
        <p:nvSpPr>
          <p:cNvPr id="99" name="Google Shape;99;p8"/>
          <p:cNvSpPr/>
          <p:nvPr/>
        </p:nvSpPr>
        <p:spPr>
          <a:xfrm>
            <a:off x="1965338" y="3408724"/>
            <a:ext cx="4483200" cy="12114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0" name="Google Shape;100;p8"/>
          <p:cNvSpPr/>
          <p:nvPr/>
        </p:nvSpPr>
        <p:spPr>
          <a:xfrm>
            <a:off x="2011975" y="2110212"/>
            <a:ext cx="4694400" cy="12114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1" name="Google Shape;101;p8"/>
          <p:cNvSpPr/>
          <p:nvPr/>
        </p:nvSpPr>
        <p:spPr>
          <a:xfrm>
            <a:off x="526150" y="5001214"/>
            <a:ext cx="7889400" cy="157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Roboto"/>
                <a:ea typeface="Roboto"/>
                <a:cs typeface="Roboto"/>
                <a:sym typeface="Roboto"/>
              </a:rPr>
              <a:t>I</a:t>
            </a:r>
            <a:r>
              <a:rPr lang="en-US" sz="3000">
                <a:solidFill>
                  <a:schemeClr val="dk1"/>
                </a:solidFill>
                <a:latin typeface="Roboto"/>
                <a:ea typeface="Roboto"/>
                <a:cs typeface="Roboto"/>
                <a:sym typeface="Roboto"/>
              </a:rPr>
              <a:t>n one year you will get a return of all of your investment plus an ROI of 20%.</a:t>
            </a:r>
            <a:endParaRPr sz="3000">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9"/>
          <p:cNvSpPr/>
          <p:nvPr/>
        </p:nvSpPr>
        <p:spPr>
          <a:xfrm>
            <a:off x="373744" y="304801"/>
            <a:ext cx="83130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Roboto"/>
                <a:ea typeface="Roboto"/>
                <a:cs typeface="Roboto"/>
                <a:sym typeface="Roboto"/>
              </a:rPr>
              <a:t>The ROI of College Degrees</a:t>
            </a:r>
            <a:endParaRPr b="1" sz="3600">
              <a:solidFill>
                <a:schemeClr val="dk1"/>
              </a:solidFill>
              <a:latin typeface="Roboto"/>
              <a:ea typeface="Roboto"/>
              <a:cs typeface="Roboto"/>
              <a:sym typeface="Roboto"/>
            </a:endParaRPr>
          </a:p>
        </p:txBody>
      </p:sp>
      <p:sp>
        <p:nvSpPr>
          <p:cNvPr id="108" name="Google Shape;108;p9"/>
          <p:cNvSpPr/>
          <p:nvPr/>
        </p:nvSpPr>
        <p:spPr>
          <a:xfrm>
            <a:off x="373750" y="1295400"/>
            <a:ext cx="8313000" cy="4351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00"/>
                </a:solidFill>
                <a:latin typeface="Roboto"/>
                <a:ea typeface="Roboto"/>
                <a:cs typeface="Roboto"/>
                <a:sym typeface="Roboto"/>
              </a:rPr>
              <a:t>Go to my course website. On the “Links” page, click on:</a:t>
            </a:r>
            <a:endParaRPr b="1" sz="3000">
              <a:solidFill>
                <a:srgbClr val="000000"/>
              </a:solidFill>
              <a:latin typeface="Roboto"/>
              <a:ea typeface="Roboto"/>
              <a:cs typeface="Roboto"/>
              <a:sym typeface="Roboto"/>
            </a:endParaRPr>
          </a:p>
          <a:p>
            <a:pPr indent="0" lvl="0" marL="0" marR="0" rtl="0" algn="ctr">
              <a:spcBef>
                <a:spcPts val="0"/>
              </a:spcBef>
              <a:spcAft>
                <a:spcPts val="0"/>
              </a:spcAft>
              <a:buNone/>
            </a:pPr>
            <a:r>
              <a:rPr b="1" lang="en-US" sz="3000">
                <a:solidFill>
                  <a:srgbClr val="000000"/>
                </a:solidFill>
                <a:latin typeface="Roboto"/>
                <a:ea typeface="Roboto"/>
                <a:cs typeface="Roboto"/>
                <a:sym typeface="Roboto"/>
              </a:rPr>
              <a:t>“ROI of College Degrees”</a:t>
            </a:r>
            <a:r>
              <a:rPr lang="en-US" sz="3000">
                <a:solidFill>
                  <a:srgbClr val="000000"/>
                </a:solidFill>
                <a:latin typeface="Roboto"/>
                <a:ea typeface="Roboto"/>
                <a:cs typeface="Roboto"/>
                <a:sym typeface="Roboto"/>
              </a:rPr>
              <a:t> </a:t>
            </a:r>
            <a:endParaRPr sz="3000">
              <a:solidFill>
                <a:srgbClr val="000000"/>
              </a:solidFill>
              <a:latin typeface="Roboto"/>
              <a:ea typeface="Roboto"/>
              <a:cs typeface="Roboto"/>
              <a:sym typeface="Roboto"/>
            </a:endParaRPr>
          </a:p>
          <a:p>
            <a:pPr indent="0" lvl="0" marL="0" marR="0" rtl="0" algn="l">
              <a:spcBef>
                <a:spcPts val="0"/>
              </a:spcBef>
              <a:spcAft>
                <a:spcPts val="0"/>
              </a:spcAft>
              <a:buNone/>
            </a:pPr>
            <a:r>
              <a:t/>
            </a:r>
            <a:endParaRPr sz="3000">
              <a:latin typeface="Roboto"/>
              <a:ea typeface="Roboto"/>
              <a:cs typeface="Roboto"/>
              <a:sym typeface="Roboto"/>
            </a:endParaRPr>
          </a:p>
          <a:p>
            <a:pPr indent="0" lvl="0" marL="0" rtl="0" algn="l">
              <a:spcBef>
                <a:spcPts val="0"/>
              </a:spcBef>
              <a:spcAft>
                <a:spcPts val="0"/>
              </a:spcAft>
              <a:buClr>
                <a:schemeClr val="dk1"/>
              </a:buClr>
              <a:buFont typeface="Arial"/>
              <a:buNone/>
            </a:pPr>
            <a:r>
              <a:rPr lang="en-US" sz="3000">
                <a:solidFill>
                  <a:schemeClr val="dk1"/>
                </a:solidFill>
                <a:latin typeface="Roboto"/>
                <a:ea typeface="Roboto"/>
                <a:cs typeface="Roboto"/>
                <a:sym typeface="Roboto"/>
              </a:rPr>
              <a:t>Determine the ROI for the first two occupations listed:</a:t>
            </a:r>
            <a:endParaRPr sz="3000">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AutoNum type="arabicPeriod"/>
            </a:pPr>
            <a:r>
              <a:rPr lang="en-US" sz="3000">
                <a:solidFill>
                  <a:schemeClr val="dk1"/>
                </a:solidFill>
                <a:latin typeface="Roboto"/>
                <a:ea typeface="Roboto"/>
                <a:cs typeface="Roboto"/>
                <a:sym typeface="Roboto"/>
              </a:rPr>
              <a:t>Advertising, marketing, etc.</a:t>
            </a:r>
            <a:endParaRPr sz="3000">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AutoNum type="arabicPeriod"/>
            </a:pPr>
            <a:r>
              <a:rPr lang="en-US" sz="3000">
                <a:solidFill>
                  <a:schemeClr val="dk1"/>
                </a:solidFill>
                <a:latin typeface="Roboto"/>
                <a:ea typeface="Roboto"/>
                <a:cs typeface="Roboto"/>
                <a:sym typeface="Roboto"/>
              </a:rPr>
              <a:t>Economist</a:t>
            </a:r>
            <a:endParaRPr sz="3000">
              <a:solidFill>
                <a:schemeClr val="dk1"/>
              </a:solidFill>
              <a:latin typeface="Roboto"/>
              <a:ea typeface="Roboto"/>
              <a:cs typeface="Roboto"/>
              <a:sym typeface="Roboto"/>
            </a:endParaRPr>
          </a:p>
          <a:p>
            <a:pPr indent="-381000" lvl="0" marL="45720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0">
              <a:latin typeface="Roboto"/>
              <a:ea typeface="Roboto"/>
              <a:cs typeface="Roboto"/>
              <a:sym typeface="Roboto"/>
            </a:endParaRPr>
          </a:p>
        </p:txBody>
      </p:sp>
      <p:pic>
        <p:nvPicPr>
          <p:cNvPr id="109" name="Google Shape;109;p9"/>
          <p:cNvPicPr preferRelativeResize="0"/>
          <p:nvPr/>
        </p:nvPicPr>
        <p:blipFill rotWithShape="1">
          <a:blip r:embed="rId3">
            <a:alphaModFix/>
          </a:blip>
          <a:srcRect b="0" l="0" r="0" t="0"/>
          <a:stretch/>
        </p:blipFill>
        <p:spPr>
          <a:xfrm>
            <a:off x="5200539" y="3945185"/>
            <a:ext cx="3400973" cy="23381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2019-10-17T21:28:19Z</dcterms:created>
  <dc:creator>Brian Bean</dc:creator>
</cp:coreProperties>
</file>